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7" autoAdjust="0"/>
    <p:restoredTop sz="94660"/>
  </p:normalViewPr>
  <p:slideViewPr>
    <p:cSldViewPr>
      <p:cViewPr varScale="1">
        <p:scale>
          <a:sx n="34" d="100"/>
          <a:sy n="34" d="100"/>
        </p:scale>
        <p:origin x="172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dirty="0" smtClean="0">
              <a:solidFill>
                <a:schemeClr val="tx1"/>
              </a:solidFill>
            </a:rPr>
            <a:t>$37,829.00 mensuales</a:t>
          </a:r>
          <a:endParaRPr lang="es-MX" b="1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dirty="0" smtClean="0">
              <a:solidFill>
                <a:schemeClr val="tx1"/>
              </a:solidFill>
            </a:rPr>
            <a:t>$37,620.00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dirty="0" smtClean="0">
              <a:solidFill>
                <a:schemeClr val="tx1"/>
              </a:solidFill>
            </a:rPr>
            <a:t>$39,710.00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</a:t>
          </a:r>
          <a:r>
            <a:rPr lang="es-MX" sz="1400" b="1" dirty="0" smtClean="0"/>
            <a:t>presupuestario </a:t>
          </a:r>
          <a:r>
            <a:rPr lang="es-MX" sz="1400" b="1" dirty="0"/>
            <a:t>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MONCLOVA,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 smtClean="0">
                <a:solidFill>
                  <a:schemeClr val="bg1"/>
                </a:solidFill>
                <a:latin typeface="Berlin Sans FB Demi" pitchFamily="34" charset="0"/>
              </a:rPr>
              <a:t>2022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</a:t>
            </a:r>
            <a:r>
              <a:rPr lang="es-MX" sz="1800" b="1" dirty="0" smtClean="0">
                <a:solidFill>
                  <a:schemeClr val="tx1"/>
                </a:solidFill>
              </a:rPr>
              <a:t>gasta (bienes</a:t>
            </a:r>
            <a:r>
              <a:rPr lang="es-MX" sz="1800" b="1" dirty="0">
                <a:solidFill>
                  <a:schemeClr val="tx1"/>
                </a:solidFill>
              </a:rPr>
              <a:t>, servicios, </a:t>
            </a:r>
            <a:r>
              <a:rPr lang="es-MX" sz="1800" b="1" dirty="0" smtClean="0">
                <a:solidFill>
                  <a:schemeClr val="tx1"/>
                </a:solidFill>
              </a:rPr>
              <a:t>activos y pasivos financieros). Alcanza </a:t>
            </a:r>
            <a:r>
              <a:rPr lang="es-MX" sz="1800" b="1" dirty="0">
                <a:solidFill>
                  <a:schemeClr val="tx1"/>
                </a:solidFill>
              </a:rPr>
              <a:t>a todas </a:t>
            </a:r>
            <a:r>
              <a:rPr lang="es-MX" sz="1800" b="1" dirty="0" smtClean="0">
                <a:solidFill>
                  <a:schemeClr val="tx1"/>
                </a:solidFill>
              </a:rPr>
              <a:t>las transacciones </a:t>
            </a:r>
            <a:r>
              <a:rPr lang="es-MX" sz="1800" b="1" dirty="0">
                <a:solidFill>
                  <a:schemeClr val="tx1"/>
                </a:solidFill>
              </a:rPr>
              <a:t>que realizan los entes públicos para obtener bienes y servicios que se utilizan en la </a:t>
            </a:r>
            <a:r>
              <a:rPr lang="es-MX" sz="1800" b="1" dirty="0" smtClean="0">
                <a:solidFill>
                  <a:schemeClr val="tx1"/>
                </a:solidFill>
              </a:rPr>
              <a:t>prestación de </a:t>
            </a:r>
            <a:r>
              <a:rPr lang="es-MX" sz="1800" b="1" dirty="0">
                <a:solidFill>
                  <a:schemeClr val="tx1"/>
                </a:solidFill>
              </a:rPr>
              <a:t>servicios públicos y en la realización de </a:t>
            </a:r>
            <a:r>
              <a:rPr lang="es-MX" sz="1800" b="1" dirty="0" smtClean="0">
                <a:solidFill>
                  <a:schemeClr val="tx1"/>
                </a:solidFill>
              </a:rPr>
              <a:t>transferencia.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560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$ 256,965,324.77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67,544,807.48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124,403,773.39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49,854,939.22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26,855,632.23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$ 243,477,902.12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4,367,200.00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xmlns="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xmlns="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xmlns="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xmlns="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xmlns="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xmlns="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73641806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223 </a:t>
            </a:r>
            <a:r>
              <a:rPr lang="es-MX" b="1" dirty="0">
                <a:solidFill>
                  <a:schemeClr val="tx1"/>
                </a:solidFill>
              </a:rPr>
              <a:t>policías municipales y </a:t>
            </a:r>
            <a:r>
              <a:rPr lang="es-MX" b="1" dirty="0" smtClean="0">
                <a:solidFill>
                  <a:schemeClr val="tx1"/>
                </a:solidFill>
              </a:rPr>
              <a:t>0 </a:t>
            </a:r>
            <a:r>
              <a:rPr lang="es-MX" b="1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xmlns="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1550 </a:t>
            </a:r>
            <a:r>
              <a:rPr lang="es-MX" b="1" dirty="0">
                <a:solidFill>
                  <a:schemeClr val="tx1"/>
                </a:solidFill>
              </a:rPr>
              <a:t>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xmlns="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xmlns="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xmlns="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xmlns="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xmlns="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xmlns="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xmlns="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xmlns="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xmlns="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xmlns="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xmlns="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xmlns="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</a:t>
            </a:r>
            <a:r>
              <a:rPr lang="es-MX" sz="1800" b="1" dirty="0" smtClean="0">
                <a:solidFill>
                  <a:schemeClr val="tx1"/>
                </a:solidFill>
              </a:rPr>
              <a:t>del </a:t>
            </a:r>
            <a:r>
              <a:rPr lang="es-MX" sz="1800" b="1" dirty="0">
                <a:solidFill>
                  <a:schemeClr val="tx1"/>
                </a:solidFill>
              </a:rPr>
              <a:t>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- Monclova.Gob.mx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400" b="1" i="1" dirty="0" smtClean="0">
                <a:solidFill>
                  <a:srgbClr val="FF0000"/>
                </a:solidFill>
              </a:rPr>
              <a:t>(</a:t>
            </a: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2022</a:t>
            </a: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2019-2022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MONCLOVA,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</a:t>
            </a:r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dan a conocer </a:t>
            </a:r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iudadano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</a:t>
            </a:r>
            <a:r>
              <a:rPr lang="es-MX" b="1" dirty="0" smtClean="0">
                <a:latin typeface="Calibri" pitchFamily="34" charset="0"/>
              </a:rPr>
              <a:t>; </a:t>
            </a:r>
            <a:r>
              <a:rPr lang="es-MX" b="1" dirty="0">
                <a:latin typeface="Calibri" pitchFamily="34" charset="0"/>
              </a:rPr>
              <a:t>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</a:t>
            </a:r>
            <a:endParaRPr lang="es-MX" b="1" dirty="0"/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xmlns="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 smtClean="0"/>
              <a:t>En la Ley de Ingresos se </a:t>
            </a:r>
            <a:r>
              <a:rPr lang="es-MX" b="1" dirty="0"/>
              <a:t>establecen las cuotas, tasas o </a:t>
            </a:r>
            <a:r>
              <a:rPr lang="es-MX" b="1" dirty="0" smtClean="0"/>
              <a:t>tarifas </a:t>
            </a:r>
            <a:r>
              <a:rPr lang="es-MX" b="1" dirty="0"/>
              <a:t>de </a:t>
            </a:r>
            <a:r>
              <a:rPr lang="es-MX" b="1" dirty="0" smtClean="0"/>
              <a:t>las </a:t>
            </a:r>
            <a:r>
              <a:rPr lang="es-MX" b="1" dirty="0"/>
              <a:t>fuentes de ingresos </a:t>
            </a:r>
            <a:r>
              <a:rPr lang="es-MX" b="1" dirty="0" smtClean="0"/>
              <a:t>que se percibirán </a:t>
            </a:r>
            <a:r>
              <a:rPr lang="es-MX" b="1" dirty="0"/>
              <a:t>en cada ejercicio fiscal. Asimismo, </a:t>
            </a:r>
            <a:r>
              <a:rPr lang="es-MX" b="1" dirty="0" smtClean="0"/>
              <a:t>establece los </a:t>
            </a:r>
            <a:r>
              <a:rPr lang="es-MX" b="1" dirty="0"/>
              <a:t>montos aplicables por concepto de multas por infracciones cometidas a disposiciones fiscales municipales</a:t>
            </a:r>
            <a:r>
              <a:rPr lang="es-MX" b="1" dirty="0" smtClean="0"/>
              <a:t>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 smtClean="0"/>
              <a:t>Este documento es aprobado por el </a:t>
            </a:r>
            <a:r>
              <a:rPr lang="es-MX" sz="1800" b="1" dirty="0"/>
              <a:t>ayuntamiento a iniciativa del Presidente Municipal, para cubrir durante el ejercicio </a:t>
            </a:r>
            <a:r>
              <a:rPr lang="es-MX" sz="1800" b="1" dirty="0" smtClean="0"/>
              <a:t>fiscal, </a:t>
            </a:r>
            <a:r>
              <a:rPr lang="es-MX" sz="1800" b="1" dirty="0"/>
              <a:t>las actividades, obras y servicios previstos en los programas y planes de desarrollo de la Administración Pública Municipal</a:t>
            </a:r>
            <a:r>
              <a:rPr lang="es-MX" sz="1800" b="1" dirty="0" smtClean="0"/>
              <a:t>.</a:t>
            </a:r>
            <a:endParaRPr lang="es-MX" sz="1800" b="1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21788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LOS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$145,658,807.89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$ 77,045,375.89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$ 11,683,599.67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2,361,931.70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$520,047,086,.69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$ 16,642,777.37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 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690210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$300,655,279.67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$469,351,894.19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3,432,405.35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xmlns="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xmlns="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xmlns="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xmlns="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xmlns="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xmlns="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xmlns="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xmlns="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xmlns="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xmlns="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xmlns="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xmlns="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43074"/>
              </p:ext>
            </p:extLst>
          </p:nvPr>
        </p:nvGraphicFramePr>
        <p:xfrm>
          <a:off x="875862" y="396821"/>
          <a:ext cx="4434234" cy="4395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3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5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Presidencia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50,540,150.72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Cabildo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10,724,826.52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Contraloría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2,633,806.33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Seguridad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Pública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126,132,210.23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Obras Públicas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281,543,399.52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Desarrollo Social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24,074,907.73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Tesorería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74,058,740.57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Servicios Públicos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126,468,680.75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DIF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20,174,123.10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Sindicatura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4,718,572.57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Servicios Comunitarios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18,170,498.80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826327720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Diversos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27,629,188.14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54773498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</a:t>
                      </a:r>
                      <a:r>
                        <a:rPr lang="es-MX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Regidurias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6,539,924.23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$773,439,579.21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pSp>
        <p:nvGrpSpPr>
          <p:cNvPr id="21" name="Group 28">
            <a:extLst>
              <a:ext uri="{FF2B5EF4-FFF2-40B4-BE49-F238E27FC236}">
                <a16:creationId xmlns:a16="http://schemas.microsoft.com/office/drawing/2014/main" xmlns="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xmlns="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xmlns="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xmlns="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xmlns="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16466</TotalTime>
  <Words>1246</Words>
  <Application>Microsoft Office PowerPoint</Application>
  <PresentationFormat>Presentación en pantalla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Transparencia</cp:lastModifiedBy>
  <cp:revision>232</cp:revision>
  <dcterms:created xsi:type="dcterms:W3CDTF">2014-07-21T19:40:48Z</dcterms:created>
  <dcterms:modified xsi:type="dcterms:W3CDTF">2022-06-02T13:52:09Z</dcterms:modified>
</cp:coreProperties>
</file>